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42"/>
  </p:handoutMasterIdLst>
  <p:sldIdLst>
    <p:sldId id="327" r:id="rId4"/>
    <p:sldId id="330" r:id="rId5"/>
    <p:sldId id="331" r:id="rId7"/>
    <p:sldId id="332" r:id="rId8"/>
    <p:sldId id="262" r:id="rId9"/>
    <p:sldId id="299" r:id="rId10"/>
    <p:sldId id="333" r:id="rId11"/>
    <p:sldId id="264" r:id="rId12"/>
    <p:sldId id="334" r:id="rId13"/>
    <p:sldId id="266" r:id="rId14"/>
    <p:sldId id="304" r:id="rId15"/>
    <p:sldId id="347" r:id="rId16"/>
    <p:sldId id="348" r:id="rId17"/>
    <p:sldId id="349" r:id="rId18"/>
    <p:sldId id="352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6" r:id="rId28"/>
    <p:sldId id="345" r:id="rId29"/>
    <p:sldId id="353" r:id="rId30"/>
    <p:sldId id="365" r:id="rId31"/>
    <p:sldId id="303" r:id="rId32"/>
    <p:sldId id="367" r:id="rId33"/>
    <p:sldId id="368" r:id="rId34"/>
    <p:sldId id="293" r:id="rId35"/>
    <p:sldId id="335" r:id="rId36"/>
    <p:sldId id="369" r:id="rId37"/>
    <p:sldId id="370" r:id="rId38"/>
    <p:sldId id="277" r:id="rId39"/>
    <p:sldId id="274" r:id="rId40"/>
    <p:sldId id="329" r:id="rId4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 showGuide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9" Type="http://schemas.openxmlformats.org/officeDocument/2006/relationships/customXml" Target="../customXml/item3.xml"/><Relationship Id="rId48" Type="http://schemas.openxmlformats.org/officeDocument/2006/relationships/customXml" Target="../customXml/item2.xml"/><Relationship Id="rId47" Type="http://schemas.openxmlformats.org/officeDocument/2006/relationships/customXml" Target="../customXml/item1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Yolanda </a:t>
            </a:r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Chen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 6 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870325" y="1440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</a:t>
            </a:r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477760" y="1922145"/>
            <a:ext cx="4125595" cy="20345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 the success rates of different locations such as the Kennedy Space Center, it was found that it had the highest success rate.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  <a:sym typeface="+mn-ea"/>
              </a:rPr>
              <a:t>Success Rate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 vs. Launch Site</a:t>
            </a:r>
            <a:endParaRPr lang="en-US" sz="37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95" y="1450975"/>
            <a:ext cx="5768975" cy="429196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1293495" y="5814695"/>
            <a:ext cx="7273290" cy="14141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49425" y="5814695"/>
            <a:ext cx="5728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Kennedy   Vandenberg          Cape                  Other</a:t>
            </a:r>
            <a:endParaRPr lang="en-US" altLang="zh-CN"/>
          </a:p>
          <a:p>
            <a:r>
              <a:rPr lang="en-US" altLang="zh-CN"/>
              <a:t>Space        </a:t>
            </a:r>
            <a:r>
              <a:rPr lang="en-US" altLang="zh-CN">
                <a:sym typeface="+mn-ea"/>
              </a:rPr>
              <a:t>air force             Canaveral              Sites</a:t>
            </a:r>
            <a:endParaRPr lang="en-US" altLang="zh-CN"/>
          </a:p>
          <a:p>
            <a:r>
              <a:rPr lang="en-US" altLang="zh-CN"/>
              <a:t>Center       base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5750" y="2197735"/>
            <a:ext cx="5728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Success</a:t>
            </a:r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Rate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1369695" y="4320540"/>
            <a:ext cx="7861935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appears to be the main launch site as it has the most volume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255" y="1409700"/>
            <a:ext cx="11496675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1401445" y="4835525"/>
            <a:ext cx="9556750" cy="30340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appears to fall mostly between 0-6000 kg.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780" y="1521460"/>
            <a:ext cx="973455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6712976" y="2459939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(27) has the around 50% success rate but largest sample.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530" y="1387475"/>
            <a:ext cx="5548630" cy="43548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620" y="1179830"/>
            <a:ext cx="9830435" cy="53994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146175"/>
            <a:ext cx="9745345" cy="50311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Actually only 3 unique launch_site values: CCAFS </a:t>
            </a: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SLC-40, KSC LC-39A,VAFB SLC-4E</a:t>
            </a: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data entry error, CCAFS LC-40, CCAFS SLC-40 and CCAFSSLC-40 are recognized as different site name.</a:t>
            </a: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5485" y="3429000"/>
            <a:ext cx="2362200" cy="2362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3429000"/>
            <a:ext cx="348615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first 5 records of the site begin with ‘CCA’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6905" y="3489325"/>
            <a:ext cx="7506335" cy="2016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2494280"/>
            <a:ext cx="36766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sums the total payload mass in kg where the customer </a:t>
            </a: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NASA.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Total Payload Mass from ‘NASA’</a:t>
            </a:r>
            <a:endParaRPr lang="en-US" sz="37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20" y="2987040"/>
            <a:ext cx="9063990" cy="883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4056380"/>
            <a:ext cx="503872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  <a:sym typeface="+mn-ea"/>
              </a:rPr>
              <a:t>Predicting Falcon 9 First Stage Landing Success</a:t>
            </a:r>
            <a:endParaRPr lang="en-US" dirty="0">
              <a:solidFill>
                <a:schemeClr val="tx1"/>
              </a:solidFill>
              <a:latin typeface="SourceHanSansCN-Regular" pitchFamily="34" charset="0"/>
              <a:ea typeface="SourceHanSansCN-Regular" pitchFamily="34" charset="-122"/>
              <a:cs typeface="SourceHanSansCN-Regular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2705735"/>
            <a:ext cx="10077450" cy="1085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3871595"/>
            <a:ext cx="2838450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655" y="3061970"/>
            <a:ext cx="9277350" cy="733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30" y="4120515"/>
            <a:ext cx="160972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290" y="3004185"/>
            <a:ext cx="7877175" cy="70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3859530"/>
            <a:ext cx="68199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805" y="2766060"/>
            <a:ext cx="6477000" cy="600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935" y="2587625"/>
            <a:ext cx="2335530" cy="32410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930" y="3223895"/>
            <a:ext cx="8286750" cy="1171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95" y="4498340"/>
            <a:ext cx="30670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2015 </a:t>
            </a:r>
            <a:r>
              <a:rPr lang="en-US" altLang="zh-CN" sz="3700" dirty="0">
                <a:solidFill>
                  <a:srgbClr val="0B49CB"/>
                </a:solidFill>
                <a:latin typeface="Abadi"/>
              </a:rPr>
              <a:t>Failed Drone Ship Landing Records</a:t>
            </a:r>
            <a:endParaRPr lang="en-US" altLang="zh-CN" sz="37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120" y="3086100"/>
            <a:ext cx="9763125" cy="685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3936365"/>
            <a:ext cx="72199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42340" y="138102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/>
              <a:t>Folium maps mark Launch Sites, successful and unsuccessful landings, and a proximity </a:t>
            </a:r>
            <a:endParaRPr lang="en-US" altLang="zh-CN"/>
          </a:p>
          <a:p>
            <a:r>
              <a:rPr lang="en-US" altLang="zh-CN"/>
              <a:t>example to key locations: Railway, Highway, Coast, and City.</a:t>
            </a:r>
            <a:endParaRPr lang="en-US" altLang="zh-CN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3515" y="3002280"/>
            <a:ext cx="8832215" cy="31800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217035" y="117274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/>
              <a:t>Green icon is the successful landing . </a:t>
            </a:r>
            <a:endParaRPr lang="en-US" altLang="zh-CN"/>
          </a:p>
          <a:p>
            <a:r>
              <a:rPr lang="en-US" altLang="zh-CN"/>
              <a:t>Red icon is the failed landing.</a:t>
            </a:r>
            <a:endParaRPr lang="en-US" altLang="zh-CN"/>
          </a:p>
          <a:p>
            <a:r>
              <a:rPr lang="en-US" altLang="zh-CN"/>
              <a:t>In this example, it shows 4 successful landings and 6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failed landings. </a:t>
            </a:r>
            <a:endParaRPr lang="en-US" altLang="zh-CN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Colored Folium  Map</a:t>
            </a:r>
            <a:endParaRPr lang="en-US" sz="37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30" y="1087755"/>
            <a:ext cx="3291840" cy="34804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an interactive dashboard using Plotly Dash to display launch site maps and success rate heat maps, and provide dynamic demonstration screenshots of real-time prediction of input parameters.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253490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an interactive dashboard using Plotly Dash to display launch site maps and success rate heat maps, and provide dynamic demonstration screenshots of real-time prediction of input parameters.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160" y="2538095"/>
            <a:ext cx="3209925" cy="306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05" y="3014345"/>
            <a:ext cx="1476375" cy="1228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850" y="1560195"/>
            <a:ext cx="9770745" cy="4804410"/>
          </a:xfrm>
          <a:prstGeom prst="rect">
            <a:avLst/>
          </a:prstGeom>
        </p:spPr>
        <p:txBody>
          <a:bodyPr lIns="91440" tIns="45720" rIns="91440" bIns="45720" anchor="t">
            <a:normAutofit fontScale="3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7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data from public SpaceX API and SpaceX Wikipedia page.</a:t>
            </a:r>
            <a:endParaRPr lang="en-US" altLang="zh-CN" sz="7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7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Explored data using SQL, visualization, folium maps, </a:t>
            </a:r>
            <a:endParaRPr lang="en-US" altLang="zh-CN" sz="7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7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dashboards. </a:t>
            </a:r>
            <a:endParaRPr lang="en-US" altLang="zh-CN" sz="7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7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Gathered relevant columns to be used as features. </a:t>
            </a:r>
            <a:endParaRPr lang="en-US" altLang="zh-CN" sz="7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7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accuracy score of all models.</a:t>
            </a:r>
            <a:endParaRPr lang="en-US" altLang="zh-CN" sz="7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7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machine learning models were produced: Logistic Regression, Support Vector Machine, Decision Tree Classifier, and K Nearest Neighbors </a:t>
            </a:r>
            <a:endParaRPr lang="en-US" altLang="zh-CN" sz="7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096400" y="1253490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KSC LC-39A has success rate equals 76.9%, so it is the most successful launch site.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05" y="3014345"/>
            <a:ext cx="1476375" cy="1228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2258695"/>
            <a:ext cx="9363075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/>
              <a:t>Model selection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Comparative logistic regression SVM</a:t>
            </a:r>
            <a:r>
              <a:rPr lang="zh-CN" altLang="en-US"/>
              <a:t>、</a:t>
            </a:r>
            <a:r>
              <a:rPr lang="en-US" altLang="zh-CN"/>
              <a:t> The F1 score of models such as random forest is used to select the best performing random forest (F1=0.86).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Importance of Features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By using the feature ranking map of the random forest, identify the features that have the greatest impact on the prediction results, such as' flight number 'and' orbit type '.</a:t>
            </a:r>
            <a:endParaRPr lang="en-US" altLang="zh-CN"/>
          </a:p>
          <a:p>
            <a:endParaRPr lang="en-US" altLang="zh-CN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Cross validation    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Using K-fold cross validation methods (such as sklearn. KFold) to avoid overfitting of the model and ensure its generalization ability.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5" y="3616960"/>
            <a:ext cx="8553450" cy="27393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With small sample size of 18, all four models have approximately the same accuracy 83.33%    </a:t>
            </a:r>
            <a:endParaRPr lang="en-US" altLang="zh-CN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Classification Accuracy </a:t>
            </a:r>
            <a:endParaRPr lang="en-US" sz="37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30" y="2683510"/>
            <a:ext cx="5400675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The confusion matrix is the same across all models.</a:t>
            </a:r>
            <a:endParaRPr lang="en-US" altLang="zh-CN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sz="37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2740660"/>
            <a:ext cx="5005070" cy="32848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375" y="1807210"/>
            <a:ext cx="10444480" cy="42519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</a:t>
            </a: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Payload_mass&gt;10000kg and Falcon 9 launched on LC-39A, with a success rate of over 92% for the first stage landing of the rocket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ML models were build:logistic regression,SVM,Decision Tree,KNN. Models appeared to be equally successful in terms of determining launch success.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875155"/>
            <a:ext cx="9532620" cy="4351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 of the project: 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The model can effectively help startups evaluate risks in rocket launch bidding, and is expected to reduce related bidding costs by 30%.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Limitation: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</a:t>
            </a: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of the current model is time sensitive (up to 2023), and improvements such as adding real-time meteorological features can be made in the future.</a:t>
            </a:r>
            <a:endParaRPr lang="en-US" altLang="zh-CN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850" y="2521585"/>
            <a:ext cx="9820275" cy="35293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</a:t>
            </a:r>
            <a:r>
              <a:rPr lang="en-US" sz="2200">
                <a:solidFill>
                  <a:schemeClr val="tx1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  <a:sym typeface="+mn-ea"/>
              </a:rPr>
              <a:t>Can we reliably predict if Falcon 9's first stage will land successfully based on historical launch data?</a:t>
            </a:r>
            <a:endParaRPr lang="en-US" sz="2200">
              <a:solidFill>
                <a:schemeClr val="tx1"/>
              </a:solidFill>
              <a:latin typeface="SourceHanSansCN-Regular" pitchFamily="34" charset="0"/>
              <a:ea typeface="SourceHanSansCN-Regular" pitchFamily="34" charset="-122"/>
              <a:cs typeface="SourceHanSansCN-Regular" pitchFamily="34" charset="-120"/>
              <a:sym typeface="+mn-ea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Describe the pain points of competing startups requiring low-cost rocket launches and explain the impact of predicting successful landings on bidding strategies.</a:t>
            </a:r>
            <a:endParaRPr lang="en-US" altLang="zh-CN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1055" y="1800225"/>
            <a:ext cx="9289415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/>
              <a:t>Obtain official launch records through SpaceX API and supplement detailed data such as weather and launch location with web crawlers</a:t>
            </a:r>
            <a:endParaRPr lang="en-US" altLang="zh-CN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05" y="3429000"/>
            <a:ext cx="595947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1169035"/>
            <a:ext cx="11268075" cy="40278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Focus on handling missing values (such as filling the payload_mass field with median) and detecting outliers (such as identifying engine thrust outliers through boxplots).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Pandas code snippets for key cleaning steps, </a:t>
            </a:r>
            <a:endParaRPr lang="en-US" altLang="zh-CN"/>
          </a:p>
          <a:p>
            <a:r>
              <a:rPr lang="en-US" altLang="zh-CN"/>
              <a:t>such as ` df. dropna (subset=['landing_outcome '])</a:t>
            </a:r>
            <a:endParaRPr lang="en-US" altLang="zh-CN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3544570"/>
            <a:ext cx="9196705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1289685"/>
            <a:ext cx="5765800" cy="2431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715" y="3663950"/>
            <a:ext cx="5864225" cy="3053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/>
</ds:datastoreItem>
</file>

<file path=customXml/itemProps2.xml><?xml version="1.0" encoding="utf-8"?>
<ds:datastoreItem xmlns:ds="http://schemas.openxmlformats.org/officeDocument/2006/customXml" ds:itemID="{FD840426-F08D-42AC-9846-A20E4AB85A26}">
  <ds:schemaRefs/>
</ds:datastoreItem>
</file>

<file path=customXml/itemProps3.xml><?xml version="1.0" encoding="utf-8"?>
<ds:datastoreItem xmlns:ds="http://schemas.openxmlformats.org/officeDocument/2006/customXml" ds:itemID="{54DA07C5-A406-4A0D-B3E6-3856C94AC7F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6364</Words>
  <Application>WPS 演示</Application>
  <PresentationFormat>Widescreen</PresentationFormat>
  <Paragraphs>284</Paragraphs>
  <Slides>37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9" baseType="lpstr">
      <vt:lpstr>Arial</vt:lpstr>
      <vt:lpstr>宋体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SourceHanSansCN-Regular</vt:lpstr>
      <vt:lpstr>SourceHanSansCN-Regular</vt:lpstr>
      <vt:lpstr>SourceHanSansCN-Regular</vt:lpstr>
      <vt:lpstr>Calibri</vt:lpstr>
      <vt:lpstr>微软雅黑</vt:lpstr>
      <vt:lpstr>Arial Unicode MS</vt:lpstr>
      <vt:lpstr>等线</vt:lpstr>
      <vt:lpstr>MingLiU-ExtB</vt:lpstr>
      <vt:lpstr>Custom Design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月光</cp:lastModifiedBy>
  <cp:revision>214</cp:revision>
  <dcterms:created xsi:type="dcterms:W3CDTF">2021-04-29T18:58:00Z</dcterms:created>
  <dcterms:modified xsi:type="dcterms:W3CDTF">2025-08-11T12:26:54Z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CB875F711337444B8EF73CC667D60A63_13</vt:lpwstr>
  </property>
  <property fmtid="{D5CDD505-2E9C-101B-9397-08002B2CF9AE}" pid="4" name="KSOProductBuildVer">
    <vt:lpwstr>2052-12.1.0.21915</vt:lpwstr>
  </property>
</Properties>
</file>